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77" r:id="rId11"/>
    <p:sldId id="280" r:id="rId12"/>
    <p:sldId id="273" r:id="rId13"/>
    <p:sldId id="274" r:id="rId14"/>
    <p:sldId id="264" r:id="rId15"/>
    <p:sldId id="266" r:id="rId16"/>
    <p:sldId id="267" r:id="rId17"/>
    <p:sldId id="268" r:id="rId18"/>
    <p:sldId id="269" r:id="rId19"/>
    <p:sldId id="271" r:id="rId20"/>
    <p:sldId id="272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4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o.cc/en/Guide/HomePag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CEBA1-D2C5-4071-AB06-D181684DE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1500" dirty="0"/>
              <a:t>Arduino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19417-FBB7-4C66-8F36-C3B8BB43A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Muhammad Rizwan</a:t>
            </a:r>
          </a:p>
        </p:txBody>
      </p:sp>
    </p:spTree>
    <p:extLst>
      <p:ext uri="{BB962C8B-B14F-4D97-AF65-F5344CB8AC3E}">
        <p14:creationId xmlns:p14="http://schemas.microsoft.com/office/powerpoint/2010/main" val="3822229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6935F-F1BA-4568-8BFA-8AEA47A02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5C18A-3140-40CD-8D96-85FECEB2E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Sensors ( to sense stuff )</a:t>
            </a:r>
          </a:p>
          <a:p>
            <a:pPr lvl="1"/>
            <a:r>
              <a:rPr lang="en-US" dirty="0"/>
              <a:t>Push buttons, Touch pads.</a:t>
            </a:r>
          </a:p>
          <a:p>
            <a:pPr lvl="1"/>
            <a:r>
              <a:rPr lang="en-US" dirty="0"/>
              <a:t>Thermistors (temperature)</a:t>
            </a:r>
          </a:p>
          <a:p>
            <a:pPr lvl="1"/>
            <a:r>
              <a:rPr lang="en-US" dirty="0"/>
              <a:t>Ultrasound (proximity range finder)</a:t>
            </a:r>
          </a:p>
          <a:p>
            <a:r>
              <a:rPr lang="en-US" dirty="0"/>
              <a:t>Actuators ( to do stuff )</a:t>
            </a:r>
          </a:p>
          <a:p>
            <a:pPr lvl="1"/>
            <a:r>
              <a:rPr lang="en-US" dirty="0"/>
              <a:t>Lights, LED’s</a:t>
            </a:r>
          </a:p>
          <a:p>
            <a:pPr lvl="1"/>
            <a:r>
              <a:rPr lang="en-US" dirty="0"/>
              <a:t>Motors</a:t>
            </a:r>
          </a:p>
          <a:p>
            <a:pPr lvl="1"/>
            <a:r>
              <a:rPr lang="en-US" dirty="0"/>
              <a:t>Speakers</a:t>
            </a:r>
          </a:p>
          <a:p>
            <a:pPr lvl="1"/>
            <a:r>
              <a:rPr lang="en-US" dirty="0"/>
              <a:t>Displays (LCD)</a:t>
            </a:r>
          </a:p>
        </p:txBody>
      </p:sp>
    </p:spTree>
    <p:extLst>
      <p:ext uri="{BB962C8B-B14F-4D97-AF65-F5344CB8AC3E}">
        <p14:creationId xmlns:p14="http://schemas.microsoft.com/office/powerpoint/2010/main" val="180507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EF46-07B4-480D-AE14-D680BB53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Shields and Supports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6B8B-82BD-4473-AA07-2BCFEF5A1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Ethernet Shield</a:t>
            </a:r>
          </a:p>
          <a:p>
            <a:r>
              <a:rPr lang="en-US" dirty="0"/>
              <a:t>Relay Shield</a:t>
            </a:r>
          </a:p>
          <a:p>
            <a:r>
              <a:rPr lang="en-US" dirty="0"/>
              <a:t>Proto Shield [Permanent]</a:t>
            </a:r>
          </a:p>
          <a:p>
            <a:r>
              <a:rPr lang="en-US" dirty="0"/>
              <a:t>Motor Shield</a:t>
            </a:r>
          </a:p>
          <a:p>
            <a:r>
              <a:rPr lang="en-US" dirty="0"/>
              <a:t>Can Bus Shield [on board diagnosis]</a:t>
            </a:r>
          </a:p>
          <a:p>
            <a:r>
              <a:rPr lang="en-US" dirty="0"/>
              <a:t>Joystick Shield Kit</a:t>
            </a:r>
          </a:p>
          <a:p>
            <a:r>
              <a:rPr lang="en-US"/>
              <a:t>GSM </a:t>
            </a:r>
            <a:r>
              <a:rPr lang="en-US" dirty="0"/>
              <a:t>/ GPRS Shield</a:t>
            </a:r>
          </a:p>
          <a:p>
            <a:r>
              <a:rPr lang="en-US"/>
              <a:t>Micro </a:t>
            </a:r>
            <a:r>
              <a:rPr lang="en-US" dirty="0"/>
              <a:t>SD Shield</a:t>
            </a:r>
          </a:p>
        </p:txBody>
      </p:sp>
    </p:spTree>
    <p:extLst>
      <p:ext uri="{BB962C8B-B14F-4D97-AF65-F5344CB8AC3E}">
        <p14:creationId xmlns:p14="http://schemas.microsoft.com/office/powerpoint/2010/main" val="142492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8DBB-F9E0-49F5-95D7-BC313304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Meet Arduino Uno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4B62F0-1016-4DD9-BAF0-2E7EF2A23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273" y="2356642"/>
            <a:ext cx="6603002" cy="408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33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9B68-45D8-47BE-B9E7-7A774796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Getting Started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99B6B-D469-4AD2-A2BA-A23763C0A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sz="3000" dirty="0"/>
              <a:t>Check out: </a:t>
            </a:r>
            <a:r>
              <a:rPr lang="en-US" altLang="en-US" sz="3000" dirty="0">
                <a:hlinkClick r:id="rId2"/>
              </a:rPr>
              <a:t>http://arduino.cc/en/Guide/HomePage</a:t>
            </a:r>
            <a:endParaRPr lang="en-US" altLang="en-US" sz="3000" dirty="0"/>
          </a:p>
          <a:p>
            <a:pPr marL="914400" lvl="1" indent="-514350">
              <a:buFontTx/>
              <a:buAutoNum type="arabicPeriod"/>
            </a:pPr>
            <a:r>
              <a:rPr lang="en-US" altLang="en-US" sz="2600" dirty="0"/>
              <a:t>Download &amp; install the Arduino environment (IDE)	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 dirty="0"/>
              <a:t>Connect the board to your computer via the USB cable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 dirty="0"/>
              <a:t>If needed, install the drivers 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 dirty="0"/>
              <a:t>Launch the Arduino IDE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 dirty="0"/>
              <a:t>Select your board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 dirty="0"/>
              <a:t>Select your serial port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 dirty="0"/>
              <a:t>Open the blink example 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 dirty="0"/>
              <a:t>Upload the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A7FFC-4F65-4E9D-92E4-1772D8699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Bare minimum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7487-3826-4A20-A832-841F99442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37" y="1993687"/>
            <a:ext cx="10554574" cy="3636511"/>
          </a:xfrm>
        </p:spPr>
        <p:txBody>
          <a:bodyPr/>
          <a:lstStyle/>
          <a:p>
            <a:pPr>
              <a:buNone/>
            </a:pPr>
            <a:r>
              <a:rPr lang="en-US" dirty="0"/>
              <a:t>void </a:t>
            </a:r>
            <a:r>
              <a:rPr lang="en-US" b="1" dirty="0"/>
              <a:t>setup</a:t>
            </a:r>
            <a:r>
              <a:rPr lang="en-US" dirty="0"/>
              <a:t>() {</a:t>
            </a:r>
            <a:br>
              <a:rPr lang="en-US" dirty="0"/>
            </a:br>
            <a:r>
              <a:rPr lang="en-US" dirty="0"/>
              <a:t>  </a:t>
            </a:r>
            <a:r>
              <a:rPr lang="en-US" i="1" dirty="0"/>
              <a:t>// put your setup code here, to run once:</a:t>
            </a:r>
            <a:endParaRPr lang="en-US" dirty="0"/>
          </a:p>
          <a:p>
            <a:pPr>
              <a:buNone/>
            </a:pPr>
            <a:r>
              <a:rPr lang="en-US" dirty="0"/>
              <a:t>}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void </a:t>
            </a:r>
            <a:r>
              <a:rPr lang="en-US" b="1" dirty="0"/>
              <a:t>loop</a:t>
            </a:r>
            <a:r>
              <a:rPr lang="en-US" dirty="0"/>
              <a:t>() {</a:t>
            </a:r>
            <a:br>
              <a:rPr lang="en-US" dirty="0"/>
            </a:br>
            <a:r>
              <a:rPr lang="en-US" dirty="0"/>
              <a:t>  </a:t>
            </a:r>
            <a:r>
              <a:rPr lang="en-US" i="1" dirty="0"/>
              <a:t>// put your main code here, to run repeatedly: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7B8DE3-9D3A-42AD-85F2-C54723D70186}"/>
              </a:ext>
            </a:extLst>
          </p:cNvPr>
          <p:cNvSpPr txBox="1">
            <a:spLocks/>
          </p:cNvSpPr>
          <p:nvPr/>
        </p:nvSpPr>
        <p:spPr>
          <a:xfrm>
            <a:off x="523437" y="4174912"/>
            <a:ext cx="10554574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setup : It is called only when the Arduino is powered on or reset. It is used to initialize variables and pin modes </a:t>
            </a:r>
          </a:p>
          <a:p>
            <a:r>
              <a:rPr lang="en-US" dirty="0"/>
              <a:t>loop : The loop functions runs continuously till the device is powered off. The main logic of the code goes here. Similar to while (1).</a:t>
            </a:r>
          </a:p>
        </p:txBody>
      </p:sp>
    </p:spTree>
    <p:extLst>
      <p:ext uri="{BB962C8B-B14F-4D97-AF65-F5344CB8AC3E}">
        <p14:creationId xmlns:p14="http://schemas.microsoft.com/office/powerpoint/2010/main" val="106988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C491-42FE-45F1-B921-908D03D7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PinMode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18770-D0D0-4699-98A1-9FEA0E6ED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pin on Arduino can be set as input or output by using </a:t>
            </a:r>
            <a:r>
              <a:rPr lang="en-US" dirty="0" err="1"/>
              <a:t>pinMode</a:t>
            </a:r>
            <a:r>
              <a:rPr lang="en-US" dirty="0"/>
              <a:t> function. </a:t>
            </a:r>
          </a:p>
          <a:p>
            <a:endParaRPr lang="en-US" dirty="0"/>
          </a:p>
          <a:p>
            <a:r>
              <a:rPr lang="en-US" dirty="0" err="1"/>
              <a:t>pinMode</a:t>
            </a:r>
            <a:r>
              <a:rPr lang="en-US" dirty="0"/>
              <a:t>(13, OUTPUT); // sets pin 13 as output pin</a:t>
            </a:r>
          </a:p>
          <a:p>
            <a:endParaRPr lang="en-US" dirty="0"/>
          </a:p>
          <a:p>
            <a:r>
              <a:rPr lang="en-US" dirty="0" err="1"/>
              <a:t>pinMode</a:t>
            </a:r>
            <a:r>
              <a:rPr lang="en-US" dirty="0"/>
              <a:t>(13, INPUT); // sets pin 13 as input pin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3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E795-A4C3-43C6-8C5E-EC3D379C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Reading/writing digital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60A8C-703E-4AEF-B6C6-F80B99548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digitalWrite</a:t>
            </a:r>
            <a:r>
              <a:rPr lang="en-US" dirty="0"/>
              <a:t>(13, LOW); // Makes the output voltage on pin 13 , 0V</a:t>
            </a:r>
          </a:p>
          <a:p>
            <a:endParaRPr lang="en-US" dirty="0"/>
          </a:p>
          <a:p>
            <a:r>
              <a:rPr lang="en-US" dirty="0" err="1"/>
              <a:t>digitalWrite</a:t>
            </a:r>
            <a:r>
              <a:rPr lang="en-US" dirty="0"/>
              <a:t>(13, HIGH); // Makes the output voltage on pin 13 , 5V</a:t>
            </a:r>
          </a:p>
          <a:p>
            <a:endParaRPr lang="en-US" dirty="0"/>
          </a:p>
          <a:p>
            <a:r>
              <a:rPr lang="en-US" dirty="0"/>
              <a:t>int </a:t>
            </a:r>
            <a:r>
              <a:rPr lang="en-US" dirty="0" err="1"/>
              <a:t>buttonState</a:t>
            </a:r>
            <a:r>
              <a:rPr lang="en-US" dirty="0"/>
              <a:t> = </a:t>
            </a:r>
            <a:r>
              <a:rPr lang="en-US" dirty="0" err="1"/>
              <a:t>digitalRead</a:t>
            </a:r>
            <a:r>
              <a:rPr lang="en-US" dirty="0"/>
              <a:t>(2); // reads the value of pin 2 in </a:t>
            </a:r>
            <a:r>
              <a:rPr lang="en-US" dirty="0" err="1"/>
              <a:t>buttonState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25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D58F-F0DF-4FC9-A377-3D3AE364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to Digital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238E0-084A-437E-8C91-4DBC953B7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analog ?</a:t>
            </a:r>
          </a:p>
          <a:p>
            <a:r>
              <a:rPr lang="en-US" dirty="0"/>
              <a:t>It is continuous range of voltage values (not just 0 or 5V)</a:t>
            </a:r>
          </a:p>
          <a:p>
            <a:endParaRPr lang="en-US" dirty="0"/>
          </a:p>
          <a:p>
            <a:r>
              <a:rPr lang="en-US" dirty="0"/>
              <a:t> Why convert to digital ?</a:t>
            </a:r>
          </a:p>
          <a:p>
            <a:r>
              <a:rPr lang="en-US" dirty="0"/>
              <a:t>Because our microcontroller only understands digital.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2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209C-2434-4028-97F8-3FD572D8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in Arduino Uno</a:t>
            </a:r>
          </a:p>
        </p:txBody>
      </p:sp>
      <p:pic>
        <p:nvPicPr>
          <p:cNvPr id="4" name="Content Placeholder 3" descr="images (4).jpg">
            <a:extLst>
              <a:ext uri="{FF2B5EF4-FFF2-40B4-BE49-F238E27FC236}">
                <a16:creationId xmlns:a16="http://schemas.microsoft.com/office/drawing/2014/main" id="{66F7ED80-29AC-4146-9738-0374DA24B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5" b="89981" l="2498" r="950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0732" y="2222500"/>
            <a:ext cx="4390536" cy="3636963"/>
          </a:xfr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6619D69A-9F1E-41A9-AC20-618C50CFFD66}"/>
              </a:ext>
            </a:extLst>
          </p:cNvPr>
          <p:cNvSpPr/>
          <p:nvPr/>
        </p:nvSpPr>
        <p:spPr>
          <a:xfrm>
            <a:off x="6724650" y="4762500"/>
            <a:ext cx="1447800" cy="838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95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97B4-6D33-4E48-A016-64EAEB86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ADC in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BBF-AC08-4701-A24B-C95A0F44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Arduino Uno board contains 6 pins for ADC</a:t>
            </a:r>
          </a:p>
          <a:p>
            <a:endParaRPr lang="en-US" dirty="0"/>
          </a:p>
          <a:p>
            <a:r>
              <a:rPr lang="en-US" dirty="0"/>
              <a:t>10-bit analog to digital converter</a:t>
            </a:r>
          </a:p>
          <a:p>
            <a:endParaRPr lang="en-US" dirty="0"/>
          </a:p>
          <a:p>
            <a:r>
              <a:rPr lang="en-US" dirty="0"/>
              <a:t>This means that it will map input voltages between 0 and 5 volts into integer values between 0 and 1023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5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7AA95-26FB-4A54-8FD7-5A614665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Micro-Controller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1CAF5-CD63-48EE-ACE0-271C66FA1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single chip Computer</a:t>
            </a:r>
          </a:p>
          <a:p>
            <a:r>
              <a:rPr lang="en-US" dirty="0"/>
              <a:t>Has…… </a:t>
            </a:r>
          </a:p>
          <a:p>
            <a:pPr lvl="1"/>
            <a:r>
              <a:rPr lang="en-US" dirty="0"/>
              <a:t>CPU</a:t>
            </a:r>
          </a:p>
          <a:p>
            <a:pPr lvl="1"/>
            <a:r>
              <a:rPr lang="en-US" dirty="0"/>
              <a:t>RAM</a:t>
            </a:r>
          </a:p>
          <a:p>
            <a:pPr lvl="1"/>
            <a:r>
              <a:rPr lang="en-US" dirty="0"/>
              <a:t>EEPROM</a:t>
            </a:r>
          </a:p>
          <a:p>
            <a:pPr lvl="1"/>
            <a:r>
              <a:rPr lang="en-US" dirty="0"/>
              <a:t>I/O in form of pins</a:t>
            </a:r>
          </a:p>
          <a:p>
            <a:pPr lvl="1"/>
            <a:r>
              <a:rPr lang="en-US" dirty="0"/>
              <a:t>Peripherals (Timer , Communication modes , ADC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922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2EB9-9531-489A-BC9A-C5CF326A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Reading/Writing Analog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70625-E530-4832-BB11-D58743A90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analogRead</a:t>
            </a:r>
            <a:r>
              <a:rPr lang="en-US" dirty="0"/>
              <a:t>(A0); // used to read the analog value from the pin A0</a:t>
            </a:r>
          </a:p>
          <a:p>
            <a:endParaRPr lang="en-US" dirty="0"/>
          </a:p>
          <a:p>
            <a:r>
              <a:rPr lang="en-US" dirty="0" err="1"/>
              <a:t>analogWrite</a:t>
            </a:r>
            <a:r>
              <a:rPr lang="en-US" dirty="0"/>
              <a:t>(2,128);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71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5972-897C-4959-AB98-AA1E2E75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296D-DAC5-488E-80B4-28990B08C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Any Question?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2FA22-DB60-49D9-847E-F637422DE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14" t="17917" r="24377" b="37500"/>
          <a:stretch/>
        </p:blipFill>
        <p:spPr>
          <a:xfrm>
            <a:off x="7648575" y="2428875"/>
            <a:ext cx="3143249" cy="3057525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ACA2D-A706-4DEF-9CB7-BB1A96839C9F}"/>
              </a:ext>
            </a:extLst>
          </p:cNvPr>
          <p:cNvSpPr txBox="1"/>
          <p:nvPr/>
        </p:nvSpPr>
        <p:spPr>
          <a:xfrm>
            <a:off x="9807509" y="3703290"/>
            <a:ext cx="85003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01C7B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063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159B9-B734-469F-B92E-1D8B4E36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98DFC-88D8-4816-B989-EEC8249D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want to make a Line following Robot </a:t>
            </a:r>
          </a:p>
          <a:p>
            <a:r>
              <a:rPr lang="en-US" dirty="0"/>
              <a:t>What do we do ?</a:t>
            </a:r>
          </a:p>
          <a:p>
            <a:r>
              <a:rPr lang="en-US" dirty="0"/>
              <a:t>Use a computer with 2.4 GHz Intel core i7 with 4 Gb RAM , 500 Gb Hard disk , 1 Gb Graphics Card ??</a:t>
            </a:r>
          </a:p>
        </p:txBody>
      </p:sp>
    </p:spTree>
    <p:extLst>
      <p:ext uri="{BB962C8B-B14F-4D97-AF65-F5344CB8AC3E}">
        <p14:creationId xmlns:p14="http://schemas.microsoft.com/office/powerpoint/2010/main" val="210442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8FD7-8DF5-406D-ACD2-FEE3D15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a Computer ?•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F86AB-3648-4202-BB72-AA66E3249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 is a general purpose computer. </a:t>
            </a:r>
          </a:p>
          <a:p>
            <a:r>
              <a:rPr lang="en-US" dirty="0"/>
              <a:t>Can run thousand of software's</a:t>
            </a:r>
          </a:p>
          <a:p>
            <a:r>
              <a:rPr lang="en-US" dirty="0"/>
              <a:t>Microsoft ppt in which you are seeing this presentation</a:t>
            </a:r>
          </a:p>
          <a:p>
            <a:r>
              <a:rPr lang="en-US" dirty="0"/>
              <a:t>Games (NFS , AOE , Call of Duty)</a:t>
            </a:r>
          </a:p>
          <a:p>
            <a:r>
              <a:rPr lang="en-US" dirty="0"/>
              <a:t>Highly expensive</a:t>
            </a:r>
          </a:p>
        </p:txBody>
      </p:sp>
    </p:spTree>
    <p:extLst>
      <p:ext uri="{BB962C8B-B14F-4D97-AF65-F5344CB8AC3E}">
        <p14:creationId xmlns:p14="http://schemas.microsoft.com/office/powerpoint/2010/main" val="12225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AE4B-8BD9-4FB5-A8A2-F9B8B6FF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MCU?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4FD0-6574-4D78-A006-4125D91F7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reflected by the word “MICRO”</a:t>
            </a:r>
          </a:p>
          <a:p>
            <a:r>
              <a:rPr lang="en-US" dirty="0"/>
              <a:t>Inexpensive</a:t>
            </a:r>
          </a:p>
          <a:p>
            <a:r>
              <a:rPr lang="en-US" dirty="0"/>
              <a:t>Ideal for doing repetitive tasks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Highly Efficient and fast</a:t>
            </a:r>
          </a:p>
        </p:txBody>
      </p:sp>
    </p:spTree>
    <p:extLst>
      <p:ext uri="{BB962C8B-B14F-4D97-AF65-F5344CB8AC3E}">
        <p14:creationId xmlns:p14="http://schemas.microsoft.com/office/powerpoint/2010/main" val="9339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9698-4F98-4DF1-8187-2E04989F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MCU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4FBCD-3145-4999-911E-C3F290897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family of MCU extremely popular</a:t>
            </a:r>
          </a:p>
          <a:p>
            <a:pPr lvl="1"/>
            <a:r>
              <a:rPr lang="en-US" dirty="0"/>
              <a:t>AVR</a:t>
            </a:r>
          </a:p>
          <a:p>
            <a:pPr lvl="1"/>
            <a:r>
              <a:rPr lang="en-US" dirty="0"/>
              <a:t> PIC</a:t>
            </a:r>
          </a:p>
          <a:p>
            <a:r>
              <a:rPr lang="en-US" dirty="0"/>
              <a:t>The instructions are fed once in the form of a Hex file</a:t>
            </a:r>
          </a:p>
        </p:txBody>
      </p:sp>
    </p:spTree>
    <p:extLst>
      <p:ext uri="{BB962C8B-B14F-4D97-AF65-F5344CB8AC3E}">
        <p14:creationId xmlns:p14="http://schemas.microsoft.com/office/powerpoint/2010/main" val="126556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6B2B-0772-49EB-B54F-B1B22FFF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 and Programmer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70656-D896-465B-A79F-9AC9096A9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44" l="300" r="989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66973" y="2222500"/>
            <a:ext cx="8458053" cy="3636963"/>
          </a:xfrm>
        </p:spPr>
      </p:pic>
    </p:spTree>
    <p:extLst>
      <p:ext uri="{BB962C8B-B14F-4D97-AF65-F5344CB8AC3E}">
        <p14:creationId xmlns:p14="http://schemas.microsoft.com/office/powerpoint/2010/main" val="262172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3AD9C-209A-4EB5-9A92-D76CFBDE7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Arduino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894A0-E5FD-4B7D-A23C-F2D55A398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1534161"/>
            <a:ext cx="10554574" cy="3636511"/>
          </a:xfrm>
        </p:spPr>
        <p:txBody>
          <a:bodyPr/>
          <a:lstStyle/>
          <a:p>
            <a:r>
              <a:rPr lang="en-US" b="1" dirty="0"/>
              <a:t>Open Source </a:t>
            </a:r>
            <a:r>
              <a:rPr lang="en-US" dirty="0"/>
              <a:t>electronic prototyping </a:t>
            </a:r>
            <a:r>
              <a:rPr lang="en-US" b="1" dirty="0"/>
              <a:t>platform</a:t>
            </a:r>
            <a:r>
              <a:rPr lang="en-US" dirty="0"/>
              <a:t> based on flexible </a:t>
            </a:r>
            <a:r>
              <a:rPr lang="en-US" b="1" dirty="0"/>
              <a:t>easy to use</a:t>
            </a:r>
            <a:r>
              <a:rPr lang="en-US" dirty="0"/>
              <a:t> hardware and software.  </a:t>
            </a:r>
          </a:p>
          <a:p>
            <a:endParaRPr lang="en-US" dirty="0"/>
          </a:p>
        </p:txBody>
      </p:sp>
      <p:pic>
        <p:nvPicPr>
          <p:cNvPr id="4" name="Picture 3" descr="images (4).jpg">
            <a:extLst>
              <a:ext uri="{FF2B5EF4-FFF2-40B4-BE49-F238E27FC236}">
                <a16:creationId xmlns:a16="http://schemas.microsoft.com/office/drawing/2014/main" id="{5A43A65B-428B-49A5-9E87-38A33EE6A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5" b="89981" l="2015" r="9476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5200" y="3352416"/>
            <a:ext cx="4003494" cy="33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94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7ABE-8C20-4CEE-821C-40EF8A9C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Arduino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4379E-AB42-4E1B-BF86-A379CD581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 Arduino Uno</a:t>
            </a:r>
          </a:p>
          <a:p>
            <a:r>
              <a:rPr lang="it-IT" dirty="0"/>
              <a:t>Arduino Leonardo </a:t>
            </a:r>
          </a:p>
          <a:p>
            <a:r>
              <a:rPr lang="it-IT" dirty="0"/>
              <a:t>Arduino Mega</a:t>
            </a:r>
          </a:p>
          <a:p>
            <a:r>
              <a:rPr lang="it-IT" dirty="0"/>
              <a:t>Arduino Due</a:t>
            </a:r>
          </a:p>
          <a:p>
            <a:r>
              <a:rPr lang="it-IT" dirty="0"/>
              <a:t>Arduino Micro</a:t>
            </a:r>
          </a:p>
          <a:p>
            <a:r>
              <a:rPr lang="it-IT" dirty="0"/>
              <a:t>Arduino LilyPad</a:t>
            </a:r>
          </a:p>
          <a:p>
            <a:r>
              <a:rPr lang="it-IT" dirty="0"/>
              <a:t>Arduino Yun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05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150</TotalTime>
  <Words>543</Words>
  <Application>Microsoft Office PowerPoint</Application>
  <PresentationFormat>Widescreen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Century Gothic</vt:lpstr>
      <vt:lpstr>Roboto</vt:lpstr>
      <vt:lpstr>Wingdings 2</vt:lpstr>
      <vt:lpstr>Quotable</vt:lpstr>
      <vt:lpstr>Arduino </vt:lpstr>
      <vt:lpstr>Micro-Controller</vt:lpstr>
      <vt:lpstr>????</vt:lpstr>
      <vt:lpstr>Why not a Computer ?•</vt:lpstr>
      <vt:lpstr>Why MCU?</vt:lpstr>
      <vt:lpstr>Selecting a MCU</vt:lpstr>
      <vt:lpstr>Microcontroller and Programmer</vt:lpstr>
      <vt:lpstr>What is an Arduino ?</vt:lpstr>
      <vt:lpstr>Most popular Arduino Boards</vt:lpstr>
      <vt:lpstr>What can it do?</vt:lpstr>
      <vt:lpstr>Shields and Supports</vt:lpstr>
      <vt:lpstr>Meet Arduino Uno</vt:lpstr>
      <vt:lpstr>Getting Started</vt:lpstr>
      <vt:lpstr>Bare minimum code</vt:lpstr>
      <vt:lpstr>PinMode</vt:lpstr>
      <vt:lpstr>Reading/writing digital values</vt:lpstr>
      <vt:lpstr>Analog to Digital Conversion</vt:lpstr>
      <vt:lpstr>ADC in Arduino Uno</vt:lpstr>
      <vt:lpstr>ADC in Arduino</vt:lpstr>
      <vt:lpstr>Reading/Writing Analog Values</vt:lpstr>
      <vt:lpstr>Thanks.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:  Introduction &amp; Programming</dc:title>
  <dc:creator>Muhammad Rizwan</dc:creator>
  <cp:lastModifiedBy>Muhammad Rizwan</cp:lastModifiedBy>
  <cp:revision>54</cp:revision>
  <dcterms:created xsi:type="dcterms:W3CDTF">2019-04-28T17:04:23Z</dcterms:created>
  <dcterms:modified xsi:type="dcterms:W3CDTF">2019-04-29T04:17:17Z</dcterms:modified>
</cp:coreProperties>
</file>